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301" r:id="rId28"/>
    <p:sldId id="300" r:id="rId29"/>
    <p:sldId id="284" r:id="rId30"/>
    <p:sldId id="285" r:id="rId31"/>
    <p:sldId id="286" r:id="rId32"/>
    <p:sldId id="287" r:id="rId33"/>
    <p:sldId id="288" r:id="rId34"/>
    <p:sldId id="289" r:id="rId35"/>
    <p:sldId id="302" r:id="rId36"/>
    <p:sldId id="290" r:id="rId37"/>
    <p:sldId id="291" r:id="rId38"/>
    <p:sldId id="292" r:id="rId39"/>
    <p:sldId id="299" r:id="rId40"/>
    <p:sldId id="293" r:id="rId41"/>
    <p:sldId id="294" r:id="rId42"/>
    <p:sldId id="295" r:id="rId43"/>
    <p:sldId id="296" r:id="rId44"/>
    <p:sldId id="297" r:id="rId45"/>
    <p:sldId id="298" r:id="rId46"/>
    <p:sldId id="306" r:id="rId47"/>
    <p:sldId id="307" r:id="rId48"/>
    <p:sldId id="308" r:id="rId49"/>
    <p:sldId id="309" r:id="rId50"/>
    <p:sldId id="310" r:id="rId51"/>
    <p:sldId id="311" r:id="rId52"/>
    <p:sldId id="303" r:id="rId53"/>
    <p:sldId id="304" r:id="rId54"/>
    <p:sldId id="305" r:id="rId55"/>
    <p:sldId id="283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dNApNrjSC0ssV3GBJ28GZjcL1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d6f1fc5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d6f1fc5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d6f1fc5b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d6f1fc5b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d6f1fc5b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dd6f1fc5b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d6f1fc5b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d6f1fc5b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f.linnbenton.edu/mathsci/bio/waitea/upload/Lecture_01_Blood_Vessels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awittoknowit.com/course/physiology/glossary/physiological-process/vascular-resistanc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Cardiac output</a:t>
            </a:r>
            <a:endParaRPr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>
                <a:solidFill>
                  <a:schemeClr val="dk1"/>
                </a:solidFill>
              </a:rPr>
              <a:t>Dr.Deepa.G.S</a:t>
            </a:r>
            <a:endParaRPr/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>
                <a:solidFill>
                  <a:schemeClr val="dk1"/>
                </a:solidFill>
              </a:rPr>
              <a:t>Associate Professor</a:t>
            </a:r>
            <a:endParaRPr/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>
                <a:solidFill>
                  <a:schemeClr val="dk1"/>
                </a:solidFill>
              </a:rPr>
              <a:t>SKHMC</a:t>
            </a:r>
            <a:endParaRPr sz="2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PHYSIOLOGICAL VARIATIONS</a:t>
            </a: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4582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4. </a:t>
            </a:r>
            <a:r>
              <a:rPr lang="en-US" i="1"/>
              <a:t>Diurnal variation: Cardiac output is low in early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morning and increases in day time. It depends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upon the basal conditions of the individuals.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5. </a:t>
            </a:r>
            <a:r>
              <a:rPr lang="en-US" i="1"/>
              <a:t>Environmental temperature: Moderate change in </a:t>
            </a:r>
            <a:r>
              <a:rPr lang="en-US"/>
              <a:t>temperature does not affect cardiac output. Increase in temperature above 30°C raises cardiac output.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PHYSIOLOGICAL VARIATIONS</a:t>
            </a:r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6. </a:t>
            </a:r>
            <a:r>
              <a:rPr lang="en-US" i="1"/>
              <a:t>Emotional conditions: Anxiety, apprehension and </a:t>
            </a:r>
            <a:r>
              <a:rPr lang="en-US"/>
              <a:t>excitement increases cardiac output about 50% to 100% through the release of catecholamines, which increase the heart rate and force of contraction.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7. </a:t>
            </a:r>
            <a:r>
              <a:rPr lang="en-US" i="1"/>
              <a:t>After meals: During the first one hour after taking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meals, cardiac output increases.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8. </a:t>
            </a:r>
            <a:r>
              <a:rPr lang="en-US" i="1"/>
              <a:t>Exercise: Cardiac output increases during exercise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because of increase in heart rate and force of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contraction.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PHYSIOLOGICAL VARIATIONS</a:t>
            </a:r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9. </a:t>
            </a:r>
            <a:r>
              <a:rPr lang="en-US" i="1"/>
              <a:t>High altitude: In high altitude, the cardiac output </a:t>
            </a:r>
            <a:r>
              <a:rPr lang="en-US"/>
              <a:t>increases because of increase in secretion of adrenaline.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Adrenaline secretion is stimulated by hypoxia (lack of oxygen).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10.</a:t>
            </a:r>
            <a:r>
              <a:rPr lang="en-US" i="1"/>
              <a:t>Posture: While changing from recumbent to     upright</a:t>
            </a:r>
            <a:r>
              <a:rPr lang="en-US"/>
              <a:t>position, the cardiac output decreases.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PHYSIOLOGICAL VARIATIONS</a:t>
            </a:r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11. </a:t>
            </a:r>
            <a:r>
              <a:rPr lang="en-US" i="1"/>
              <a:t>Pregnancy: During the later months of pregnancy, </a:t>
            </a:r>
            <a:r>
              <a:rPr lang="en-US"/>
              <a:t>cardiac output increases by 40%.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12. </a:t>
            </a:r>
            <a:r>
              <a:rPr lang="en-US" i="1"/>
              <a:t>Sleep: Cardiac output is slightly </a:t>
            </a:r>
            <a:r>
              <a:rPr lang="en-US"/>
              <a:t>decreased or it is unaltered during sleep.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PATHOLOGICAL VARIATIONS</a:t>
            </a:r>
            <a:br>
              <a:rPr lang="en-US" b="1"/>
            </a:br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i="1"/>
              <a:t>Increase in Cardiac Output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Cardiac output increases in the following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conditions: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1. </a:t>
            </a:r>
            <a:r>
              <a:rPr lang="en-US" i="1"/>
              <a:t>Fever: Due to increased oxidative processes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2. </a:t>
            </a:r>
            <a:r>
              <a:rPr lang="en-US" i="1"/>
              <a:t>Anemia: Due to hypoxia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3. </a:t>
            </a:r>
            <a:r>
              <a:rPr lang="en-US" i="1"/>
              <a:t>Hyperthyroidism: Due to increased basal metabolic </a:t>
            </a:r>
            <a:r>
              <a:rPr lang="en-US"/>
              <a:t>rate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PATHOLOGICAL VARIATIONS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6868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i="1"/>
              <a:t>Decrease in Cardiac Output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Cardiac output decreases in the following conditions: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1. </a:t>
            </a:r>
            <a:r>
              <a:rPr lang="en-US" i="1"/>
              <a:t>Hypothyroidism: Due to decreased basal metabolic</a:t>
            </a:r>
            <a:r>
              <a:rPr lang="en-US"/>
              <a:t> rate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2. </a:t>
            </a:r>
            <a:r>
              <a:rPr lang="en-US" i="1"/>
              <a:t>Atrial fibrillation: Because of incomplete filling of </a:t>
            </a:r>
            <a:r>
              <a:rPr lang="en-US"/>
              <a:t>ventricles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3. </a:t>
            </a:r>
            <a:r>
              <a:rPr lang="en-US" i="1"/>
              <a:t>Incomplete heart block with coronary sclerosis or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i="1"/>
              <a:t>    myocardial degeneration: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i="1"/>
              <a:t>   Due to defective pumping </a:t>
            </a:r>
            <a:r>
              <a:rPr lang="en-US"/>
              <a:t>action of the heart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PATHOLOGICAL VARIATIONS</a:t>
            </a:r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4. </a:t>
            </a:r>
            <a:r>
              <a:rPr lang="en-US" i="1"/>
              <a:t>Congestive cardiac failure: Because of weak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contractions of heart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5. </a:t>
            </a:r>
            <a:r>
              <a:rPr lang="en-US" i="1"/>
              <a:t>Shock: Due to poor pumping and circulation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6. </a:t>
            </a:r>
            <a:r>
              <a:rPr lang="en-US" i="1"/>
              <a:t>Hemorrhage: Because of decreased blood volume.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0546" y="534182"/>
            <a:ext cx="8040054" cy="600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b="1"/>
              <a:t>FACTORS MAINTAINING CARDIAC OUTPUT</a:t>
            </a:r>
            <a:br>
              <a:rPr lang="en-US" b="1"/>
            </a:br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Cardiac output is maintained (determined) by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four factors: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1. Venous return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2. Force of contraction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3. Heart rate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4. Peripheral resistance.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Venous return</a:t>
            </a:r>
            <a:endParaRPr b="1"/>
          </a:p>
        </p:txBody>
      </p:sp>
      <p:sp>
        <p:nvSpPr>
          <p:cNvPr id="199" name="Google Shape;19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Venous return in turn, depends upon five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factors: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i. Respiratory pump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ii. Muscle pump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iii. Gravity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iv. Venous pressure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v. Sympathetic tone.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Cardiac output</a:t>
            </a:r>
            <a:endParaRPr b="1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Cardiac output is the amount of blood pumped from each ventricle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5 litre/min</a:t>
            </a:r>
            <a:endParaRPr/>
          </a:p>
        </p:txBody>
      </p:sp>
      <p:pic>
        <p:nvPicPr>
          <p:cNvPr id="92" name="Google Shape;92;p2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668465"/>
            <a:ext cx="3429000" cy="3989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Respiratory Pump</a:t>
            </a:r>
            <a:endParaRPr b="1"/>
          </a:p>
        </p:txBody>
      </p:sp>
      <p:pic>
        <p:nvPicPr>
          <p:cNvPr id="205" name="Google Shape;205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958968"/>
            <a:ext cx="4038599" cy="59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Muscle pump</a:t>
            </a:r>
            <a:endParaRPr b="1"/>
          </a:p>
        </p:txBody>
      </p:sp>
      <p:pic>
        <p:nvPicPr>
          <p:cNvPr id="211" name="Google Shape;21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11322" y="1524000"/>
            <a:ext cx="6691745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d6f1fc5b7_0_0"/>
          <p:cNvSpPr txBox="1">
            <a:spLocks noGrp="1"/>
          </p:cNvSpPr>
          <p:nvPr>
            <p:ph type="title"/>
          </p:nvPr>
        </p:nvSpPr>
        <p:spPr>
          <a:xfrm>
            <a:off x="457200" y="274641"/>
            <a:ext cx="7920000" cy="3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Systemic blood pressure</a:t>
            </a:r>
            <a:endParaRPr/>
          </a:p>
        </p:txBody>
      </p:sp>
      <p:sp>
        <p:nvSpPr>
          <p:cNvPr id="217" name="Google Shape;217;gdd6f1fc5b7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gdd6f1fc5b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63" y="789138"/>
            <a:ext cx="7610475" cy="56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d6f1fc5b7_0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/>
              <a:t>Systemic blood pressure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dd6f1fc5b7_0_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gdd6f1fc5b7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839241"/>
            <a:ext cx="8139350" cy="601875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dd6f1fc5b7_0_6"/>
          <p:cNvSpPr txBox="1"/>
          <p:nvPr/>
        </p:nvSpPr>
        <p:spPr>
          <a:xfrm>
            <a:off x="0" y="64779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Microsoft PowerPoint - Presentation1 [Compatibility Mode] (linnbenton.edu)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61420"/>
            <a:ext cx="8153400" cy="63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/>
          <p:nvPr/>
        </p:nvSpPr>
        <p:spPr>
          <a:xfrm>
            <a:off x="2286000" y="3105835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https://www.youtube.com/watc?v=bzzeYMxY4Ms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3505200" y="6519446"/>
            <a:ext cx="2971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https://www.youtube.com/watch?v=bzzeYMxY4Ms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d6f1fc5b7_0_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dd6f1fc5b7_0_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gdd6f1fc5b7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dd6f1fc5b7_0_12"/>
          <p:cNvSpPr txBox="1"/>
          <p:nvPr/>
        </p:nvSpPr>
        <p:spPr>
          <a:xfrm>
            <a:off x="2660550" y="6858000"/>
            <a:ext cx="5728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Vascular Resistance - Physiology Flashcards | Draw it to Know it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d6f1fc5b7_0_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Measurement of cardiac output</a:t>
            </a:r>
            <a:endParaRPr/>
          </a:p>
        </p:txBody>
      </p:sp>
      <p:sp>
        <p:nvSpPr>
          <p:cNvPr id="247" name="Google Shape;247;gdd6f1fc5b7_0_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smtClean="0"/>
              <a:t>Direct methods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 smtClean="0"/>
              <a:t>By using flow meters</a:t>
            </a:r>
          </a:p>
          <a:p>
            <a:pPr marL="0" indent="0"/>
            <a:r>
              <a:rPr lang="en-US" dirty="0" smtClean="0"/>
              <a:t>Mechanical</a:t>
            </a:r>
          </a:p>
          <a:p>
            <a:pPr marL="0" indent="0"/>
            <a:r>
              <a:rPr lang="en-US" dirty="0" smtClean="0"/>
              <a:t>Electromagnetic</a:t>
            </a:r>
          </a:p>
          <a:p>
            <a:pPr marL="0" indent="0"/>
            <a:r>
              <a:rPr lang="en-US" dirty="0" smtClean="0"/>
              <a:t>Ultrasound </a:t>
            </a:r>
            <a:r>
              <a:rPr lang="en-US" dirty="0" err="1" smtClean="0"/>
              <a:t>doppler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89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280"/>
            <a:ext cx="8229600" cy="502888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Indirect methods</a:t>
            </a:r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 By using </a:t>
            </a:r>
            <a:r>
              <a:rPr lang="en-US" dirty="0" err="1" smtClean="0"/>
              <a:t>Fick</a:t>
            </a:r>
            <a:r>
              <a:rPr lang="en-US" dirty="0" smtClean="0"/>
              <a:t> principle</a:t>
            </a:r>
          </a:p>
          <a:p>
            <a:pPr>
              <a:buNone/>
            </a:pPr>
            <a:r>
              <a:rPr lang="fr-FR" dirty="0" smtClean="0"/>
              <a:t>2. </a:t>
            </a:r>
            <a:r>
              <a:rPr lang="fr-FR" dirty="0" err="1" smtClean="0"/>
              <a:t>Indicator</a:t>
            </a:r>
            <a:r>
              <a:rPr lang="fr-FR" dirty="0" smtClean="0"/>
              <a:t> (</a:t>
            </a:r>
            <a:r>
              <a:rPr lang="fr-FR" dirty="0" err="1" smtClean="0"/>
              <a:t>dye</a:t>
            </a:r>
            <a:r>
              <a:rPr lang="fr-FR" dirty="0" smtClean="0"/>
              <a:t>) dilution technique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Thermodilution</a:t>
            </a:r>
            <a:r>
              <a:rPr lang="en-US" dirty="0" smtClean="0"/>
              <a:t> technique</a:t>
            </a:r>
          </a:p>
          <a:p>
            <a:pPr>
              <a:buNone/>
            </a:pPr>
            <a:r>
              <a:rPr lang="fr-FR" dirty="0" smtClean="0"/>
              <a:t>4. </a:t>
            </a:r>
            <a:r>
              <a:rPr lang="fr-FR" dirty="0" err="1" smtClean="0"/>
              <a:t>Ultrasonic</a:t>
            </a:r>
            <a:r>
              <a:rPr lang="fr-FR" dirty="0" smtClean="0"/>
              <a:t> Doppler </a:t>
            </a:r>
            <a:r>
              <a:rPr lang="fr-FR" dirty="0" err="1" smtClean="0"/>
              <a:t>transducer</a:t>
            </a:r>
            <a:r>
              <a:rPr lang="fr-FR" dirty="0" smtClean="0"/>
              <a:t> technique</a:t>
            </a:r>
          </a:p>
          <a:p>
            <a:pPr>
              <a:buNone/>
            </a:pPr>
            <a:r>
              <a:rPr lang="en-US" dirty="0" smtClean="0"/>
              <a:t>5. Doppler echocardiography</a:t>
            </a:r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Ballistocardiography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394" y="344806"/>
            <a:ext cx="5908431" cy="613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66295" cy="878913"/>
          </a:xfrm>
        </p:spPr>
        <p:txBody>
          <a:bodyPr/>
          <a:lstStyle/>
          <a:p>
            <a:r>
              <a:rPr lang="en-US" b="1" dirty="0" smtClean="0"/>
              <a:t>Electromagnetic flow meter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8990" y="1143000"/>
            <a:ext cx="7715409" cy="559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Usually, cardiac output is expressed in three ways: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1. Stroke volume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2. Minute volume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3. Cardiac index.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</a:t>
            </a:r>
            <a:r>
              <a:rPr lang="en-US" dirty="0" err="1" smtClean="0"/>
              <a:t>flowmeter</a:t>
            </a:r>
            <a:endParaRPr lang="en-US" dirty="0"/>
          </a:p>
        </p:txBody>
      </p:sp>
      <p:pic>
        <p:nvPicPr>
          <p:cNvPr id="1026" name="Picture 2" descr="how a magnetic flow meter works&#10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326" y="2057400"/>
            <a:ext cx="821615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736150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50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Electromagnetic </a:t>
            </a:r>
            <a:r>
              <a:rPr lang="en-US" dirty="0" err="1" smtClean="0"/>
              <a:t>flowmeter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" y="998806"/>
            <a:ext cx="8321040" cy="512735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i="1" dirty="0" smtClean="0"/>
              <a:t>Generation </a:t>
            </a:r>
            <a:r>
              <a:rPr lang="en-US" i="1" dirty="0" smtClean="0"/>
              <a:t>of an </a:t>
            </a:r>
            <a:r>
              <a:rPr lang="en-US" dirty="0" smtClean="0"/>
              <a:t>electrical voltage in electrodes on  a blood vessel when the vessel is placed in a strong magnetic field and blood flows through the vessel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Blood </a:t>
            </a:r>
            <a:r>
              <a:rPr lang="en-US" dirty="0" smtClean="0"/>
              <a:t>is a conductor, and when it moves through a magnetic field, a voltage is induced in it, which is proportional to its velocity.</a:t>
            </a:r>
            <a:endParaRPr lang="en-GB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ULTRASONIC DOPPLER FLOWMETER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656" y="1447800"/>
            <a:ext cx="853534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minute piezoelectric crystal is mounted at one end in the wall of the device. </a:t>
            </a:r>
          </a:p>
          <a:p>
            <a:r>
              <a:rPr lang="en-US" dirty="0" smtClean="0"/>
              <a:t>This crystal, when energized with an appropriate electronic </a:t>
            </a:r>
            <a:r>
              <a:rPr lang="en-US" dirty="0" err="1" smtClean="0"/>
              <a:t>apparatus,transmits</a:t>
            </a:r>
            <a:r>
              <a:rPr lang="en-US" dirty="0" smtClean="0"/>
              <a:t> ultrasound at a frequency of several hundred</a:t>
            </a:r>
          </a:p>
          <a:p>
            <a:r>
              <a:rPr lang="en-US" dirty="0" smtClean="0"/>
              <a:t>thousand cycles per second downstream along the flowing blood. </a:t>
            </a:r>
          </a:p>
          <a:p>
            <a:r>
              <a:rPr lang="en-US" dirty="0" smtClean="0"/>
              <a:t>A portion of the sound is reflected by the red blood cells in the flowing blood.</a:t>
            </a:r>
          </a:p>
          <a:p>
            <a:r>
              <a:rPr lang="en-US" dirty="0" smtClean="0"/>
              <a:t>The reflected ultrasound waves then travel backward from the blood cells toward the crystal.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reflected waves have a lower frequency than the transmitted wave because the red cells are moving away from the transmitter crystal.</a:t>
            </a:r>
          </a:p>
          <a:p>
            <a:r>
              <a:rPr lang="en-US" dirty="0" smtClean="0"/>
              <a:t>This is called the Doppler effect.</a:t>
            </a:r>
            <a:endParaRPr lang="en-GB" dirty="0" smtClean="0"/>
          </a:p>
          <a:p>
            <a:r>
              <a:rPr lang="en-US" dirty="0" smtClean="0"/>
              <a:t>frequency difference between the transmitted wave and the reflected wave, thus  determine the velocity of</a:t>
            </a:r>
            <a:r>
              <a:rPr lang="en-GB" dirty="0" smtClean="0"/>
              <a:t>blood flow.</a:t>
            </a:r>
            <a:endParaRPr lang="en-GB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845"/>
          </a:xfrm>
        </p:spPr>
        <p:txBody>
          <a:bodyPr/>
          <a:lstStyle/>
          <a:p>
            <a:r>
              <a:rPr lang="en-US" b="1" dirty="0" smtClean="0"/>
              <a:t>Disadvantages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286" y="1083212"/>
            <a:ext cx="8609427" cy="523318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err="1" smtClean="0"/>
              <a:t>i.Direct</a:t>
            </a:r>
            <a:r>
              <a:rPr lang="en-US" dirty="0" smtClean="0"/>
              <a:t> </a:t>
            </a:r>
            <a:r>
              <a:rPr lang="en-US" dirty="0" smtClean="0"/>
              <a:t>methods to measure cardiac output can</a:t>
            </a:r>
          </a:p>
          <a:p>
            <a:pPr algn="just">
              <a:buNone/>
            </a:pPr>
            <a:r>
              <a:rPr lang="en-US" dirty="0" smtClean="0"/>
              <a:t>   be </a:t>
            </a:r>
            <a:r>
              <a:rPr lang="en-US" dirty="0" smtClean="0"/>
              <a:t>used only in animals</a:t>
            </a:r>
          </a:p>
          <a:p>
            <a:pPr algn="just">
              <a:buNone/>
            </a:pPr>
            <a:r>
              <a:rPr lang="en-US" dirty="0" err="1" smtClean="0"/>
              <a:t>ii.Blood</a:t>
            </a:r>
            <a:r>
              <a:rPr lang="en-US" dirty="0" smtClean="0"/>
              <a:t> </a:t>
            </a:r>
            <a:r>
              <a:rPr lang="en-US" dirty="0" smtClean="0"/>
              <a:t>vessel has to be cut open at the risk of</a:t>
            </a:r>
          </a:p>
          <a:p>
            <a:pPr algn="just">
              <a:buNone/>
            </a:pPr>
            <a:r>
              <a:rPr lang="en-US" dirty="0" smtClean="0"/>
              <a:t>    animal’s </a:t>
            </a:r>
            <a:r>
              <a:rPr lang="en-US" dirty="0" smtClean="0"/>
              <a:t>life</a:t>
            </a:r>
          </a:p>
          <a:p>
            <a:pPr algn="just">
              <a:buNone/>
            </a:pPr>
            <a:r>
              <a:rPr lang="en-US" dirty="0" err="1" smtClean="0"/>
              <a:t>iii.While</a:t>
            </a:r>
            <a:r>
              <a:rPr lang="en-US" dirty="0" smtClean="0"/>
              <a:t> </a:t>
            </a:r>
            <a:r>
              <a:rPr lang="en-US" dirty="0" smtClean="0"/>
              <a:t>using </a:t>
            </a:r>
            <a:r>
              <a:rPr lang="en-US" dirty="0" err="1" smtClean="0"/>
              <a:t>cardiometer</a:t>
            </a:r>
            <a:r>
              <a:rPr lang="en-US" dirty="0" smtClean="0"/>
              <a:t>, the size of the</a:t>
            </a: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cardiometer</a:t>
            </a:r>
            <a:r>
              <a:rPr lang="en-US" dirty="0" smtClean="0"/>
              <a:t> </a:t>
            </a:r>
            <a:r>
              <a:rPr lang="en-US" dirty="0" smtClean="0"/>
              <a:t>must be suitable for the size of the</a:t>
            </a:r>
          </a:p>
          <a:p>
            <a:pPr algn="just">
              <a:buNone/>
            </a:pPr>
            <a:r>
              <a:rPr lang="en-US" dirty="0" smtClean="0"/>
              <a:t>    heart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iv.While</a:t>
            </a:r>
            <a:r>
              <a:rPr lang="en-US" dirty="0" smtClean="0"/>
              <a:t> </a:t>
            </a:r>
            <a:r>
              <a:rPr lang="en-US" dirty="0" smtClean="0"/>
              <a:t>using mechanical </a:t>
            </a:r>
            <a:r>
              <a:rPr lang="en-US" dirty="0" err="1" smtClean="0"/>
              <a:t>flowmeter</a:t>
            </a:r>
            <a:r>
              <a:rPr lang="en-US" dirty="0" smtClean="0"/>
              <a:t>, diameter</a:t>
            </a:r>
          </a:p>
          <a:p>
            <a:pPr algn="just">
              <a:buNone/>
            </a:pPr>
            <a:r>
              <a:rPr lang="en-US" dirty="0" smtClean="0"/>
              <a:t>     of </a:t>
            </a:r>
            <a:r>
              <a:rPr lang="en-US" dirty="0" smtClean="0"/>
              <a:t>inlet and the outlet of the </a:t>
            </a:r>
            <a:r>
              <a:rPr lang="en-US" dirty="0" err="1" smtClean="0"/>
              <a:t>flowmeter</a:t>
            </a:r>
            <a:r>
              <a:rPr lang="en-US" dirty="0" smtClean="0"/>
              <a:t> must be</a:t>
            </a:r>
          </a:p>
          <a:p>
            <a:pPr>
              <a:buNone/>
            </a:pPr>
            <a:r>
              <a:rPr lang="en-US" dirty="0" smtClean="0"/>
              <a:t>     equivalent </a:t>
            </a:r>
            <a:r>
              <a:rPr lang="en-US" dirty="0" smtClean="0"/>
              <a:t>to the diameter of the blood vessel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Fick’s Principle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Amount of substance taken or given =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Amount of blood flow/minute x </a:t>
            </a:r>
            <a:r>
              <a:rPr lang="en-US" sz="2400" dirty="0" err="1"/>
              <a:t>A</a:t>
            </a:r>
            <a:r>
              <a:rPr lang="en-US" sz="2400" dirty="0" err="1" smtClean="0"/>
              <a:t>rteriovenous</a:t>
            </a:r>
            <a:r>
              <a:rPr lang="en-US" sz="2400" dirty="0" smtClean="0"/>
              <a:t> difference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Modified Fick’s principle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CO =</a:t>
            </a:r>
            <a:r>
              <a:rPr lang="en-US" sz="2400" u="sng" dirty="0" smtClean="0"/>
              <a:t>Amount of substance taken or given by the </a:t>
            </a:r>
            <a:r>
              <a:rPr lang="en-US" sz="2400" u="sng" dirty="0" err="1" smtClean="0"/>
              <a:t>oragn</a:t>
            </a:r>
            <a:r>
              <a:rPr lang="en-US" sz="2400" u="sng" dirty="0" smtClean="0"/>
              <a:t>/min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Arteriovenous</a:t>
            </a:r>
            <a:r>
              <a:rPr lang="en-US" sz="2400" dirty="0" smtClean="0"/>
              <a:t> difference of the substance across the organ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800" u="sng" dirty="0" smtClean="0"/>
              <a:t>                                                                   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xmlns="" val="317075481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CO=      </a:t>
            </a:r>
            <a:r>
              <a:rPr lang="en-US" u="sng" dirty="0" smtClean="0"/>
              <a:t>Oxygen consumed (in ml/min)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Arteriovenous</a:t>
            </a:r>
            <a:r>
              <a:rPr lang="en-US" dirty="0" smtClean="0"/>
              <a:t> Oxygen difference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Oxygen consumption – </a:t>
            </a:r>
            <a:r>
              <a:rPr lang="en-US" dirty="0" err="1" smtClean="0"/>
              <a:t>Respirometer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Oxygen content in arterial  and </a:t>
            </a:r>
            <a:r>
              <a:rPr lang="en-US" dirty="0" err="1" smtClean="0"/>
              <a:t>venousblood</a:t>
            </a:r>
            <a:r>
              <a:rPr lang="en-US" dirty="0" smtClean="0"/>
              <a:t>- Blood gas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22842814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Fick’s </a:t>
            </a:r>
            <a:r>
              <a:rPr lang="en-US" dirty="0" err="1" smtClean="0"/>
              <a:t>mehod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CO=      </a:t>
            </a:r>
            <a:r>
              <a:rPr lang="en-US" u="sng" dirty="0"/>
              <a:t>Oxygen consumed (in ml/min)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 err="1"/>
              <a:t>Arteriovenous</a:t>
            </a:r>
            <a:r>
              <a:rPr lang="en-US" dirty="0"/>
              <a:t> Oxygen difference</a:t>
            </a:r>
          </a:p>
          <a:p>
            <a:pPr marL="0" indent="0">
              <a:buNone/>
            </a:pPr>
            <a:r>
              <a:rPr lang="en-US" dirty="0" smtClean="0"/>
              <a:t>CO=   </a:t>
            </a:r>
            <a:r>
              <a:rPr lang="en-US" u="sng" dirty="0" smtClean="0"/>
              <a:t>250ml/min</a:t>
            </a:r>
          </a:p>
          <a:p>
            <a:pPr marL="0" indent="0">
              <a:buNone/>
            </a:pPr>
            <a:r>
              <a:rPr lang="en-US" dirty="0" smtClean="0"/>
              <a:t>        20-15/100ml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=</a:t>
            </a:r>
            <a:r>
              <a:rPr lang="en-US" u="sng" dirty="0" smtClean="0"/>
              <a:t>250 x 100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5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=5000 ml</a:t>
            </a:r>
            <a:endParaRPr lang="en-US" dirty="0"/>
          </a:p>
        </p:txBody>
      </p:sp>
      <p:pic>
        <p:nvPicPr>
          <p:cNvPr id="4" name="Picture 16" descr="JaypeeDigital | eBook 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79725"/>
            <a:ext cx="37030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4352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35482"/>
            <a:ext cx="3623603" cy="43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</a:t>
            </a:r>
            <a:r>
              <a:rPr lang="en-US" b="1"/>
              <a:t>STROKE VOLUME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Stroke volume is the amount of blood pumped out by each ventricle during each beat.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i="1"/>
              <a:t>Normal value: 70 mL (60 to 80 mL) when the heart rate </a:t>
            </a:r>
            <a:r>
              <a:rPr lang="en-US"/>
              <a:t>is normal (72/minute).</a:t>
            </a:r>
            <a:endParaRPr/>
          </a:p>
          <a:p>
            <a:pPr marL="342900" lvl="0" indent="-342900" algn="just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End diastolic volume = 120-140 ml</a:t>
            </a:r>
            <a:endParaRPr/>
          </a:p>
          <a:p>
            <a:pPr marL="342900" lvl="0" indent="-342900" algn="just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End systolic volume = 50-70 ml</a:t>
            </a:r>
            <a:endParaRPr/>
          </a:p>
          <a:p>
            <a:pPr marL="342900" lvl="0" indent="-342900" algn="just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Stroke volume = EDV-ESV= 70 ml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fumsphysiology / Control of Cardiac Outp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68" y="838200"/>
            <a:ext cx="9048798" cy="490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34905" y="208355"/>
            <a:ext cx="5978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Indicator dilution method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71262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Indicator dilution method</a:t>
            </a:r>
            <a:endParaRPr lang="en-US" b="1" dirty="0"/>
          </a:p>
        </p:txBody>
      </p:sp>
      <p:pic>
        <p:nvPicPr>
          <p:cNvPr id="3074" name="Picture 2" descr="References in Advanced cardiovascular monitoring - Surgery - Oxford  International Ed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43192"/>
            <a:ext cx="4724400" cy="56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666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36634" cy="65383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Thermodilution</a:t>
            </a:r>
            <a:r>
              <a:rPr lang="en-US" b="1" dirty="0" smtClean="0"/>
              <a:t> method</a:t>
            </a:r>
            <a:endParaRPr lang="en-GB" b="1" dirty="0"/>
          </a:p>
        </p:txBody>
      </p:sp>
      <p:pic>
        <p:nvPicPr>
          <p:cNvPr id="4" name="Content Placeholder 3" descr="thermodilutio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311" y="969386"/>
            <a:ext cx="5600399" cy="5915828"/>
          </a:xfrm>
        </p:spPr>
      </p:pic>
    </p:spTree>
    <p:extLst>
      <p:ext uri="{BB962C8B-B14F-4D97-AF65-F5344CB8AC3E}">
        <p14:creationId xmlns:p14="http://schemas.microsoft.com/office/powerpoint/2010/main" xmlns="" val="1303635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371"/>
          </a:xfrm>
        </p:spPr>
        <p:txBody>
          <a:bodyPr/>
          <a:lstStyle/>
          <a:p>
            <a:r>
              <a:rPr lang="en-US" b="1" dirty="0" smtClean="0"/>
              <a:t>Cardiac </a:t>
            </a:r>
            <a:r>
              <a:rPr lang="en-US" b="1" dirty="0" smtClean="0"/>
              <a:t>C</a:t>
            </a:r>
            <a:r>
              <a:rPr lang="en-US" b="1" dirty="0" smtClean="0"/>
              <a:t>atheterization</a:t>
            </a:r>
            <a:endParaRPr lang="en-GB" b="1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497" y="1125415"/>
            <a:ext cx="6636307" cy="5314333"/>
          </a:xfrm>
        </p:spPr>
      </p:pic>
    </p:spTree>
    <p:extLst>
      <p:ext uri="{BB962C8B-B14F-4D97-AF65-F5344CB8AC3E}">
        <p14:creationId xmlns:p14="http://schemas.microsoft.com/office/powerpoint/2010/main" xmlns="" val="2340682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371"/>
          </a:xfrm>
        </p:spPr>
        <p:txBody>
          <a:bodyPr/>
          <a:lstStyle/>
          <a:p>
            <a:r>
              <a:rPr lang="en-US" b="1" dirty="0" smtClean="0"/>
              <a:t>Echocardiogram</a:t>
            </a:r>
            <a:endParaRPr lang="en-GB" b="1" dirty="0"/>
          </a:p>
        </p:txBody>
      </p:sp>
      <p:pic>
        <p:nvPicPr>
          <p:cNvPr id="4" name="Content Placeholder 3" descr="ultrasound echocardio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482" y="1353916"/>
            <a:ext cx="8158183" cy="4568582"/>
          </a:xfrm>
        </p:spPr>
      </p:pic>
    </p:spTree>
    <p:extLst>
      <p:ext uri="{BB962C8B-B14F-4D97-AF65-F5344CB8AC3E}">
        <p14:creationId xmlns:p14="http://schemas.microsoft.com/office/powerpoint/2010/main" xmlns="" val="206480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4431" cy="892980"/>
          </a:xfrm>
        </p:spPr>
        <p:txBody>
          <a:bodyPr/>
          <a:lstStyle/>
          <a:p>
            <a:r>
              <a:rPr lang="en-US" b="1" dirty="0" smtClean="0"/>
              <a:t>Echocardiogram</a:t>
            </a:r>
            <a:endParaRPr lang="en-GB" b="1" dirty="0"/>
          </a:p>
        </p:txBody>
      </p:sp>
      <p:pic>
        <p:nvPicPr>
          <p:cNvPr id="4" name="Content Placeholder 3" descr="echo cardio gram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483" y="1144759"/>
            <a:ext cx="7230794" cy="5423096"/>
          </a:xfrm>
        </p:spPr>
      </p:pic>
    </p:spTree>
    <p:extLst>
      <p:ext uri="{BB962C8B-B14F-4D97-AF65-F5344CB8AC3E}">
        <p14:creationId xmlns:p14="http://schemas.microsoft.com/office/powerpoint/2010/main" xmlns="" val="283677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Normal-coronary-Angio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04800"/>
            <a:ext cx="7613578" cy="6442258"/>
          </a:xfr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iseased-left-coronary-Art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210" y="304800"/>
            <a:ext cx="7713666" cy="6294203"/>
          </a:xfr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Atherosclerosis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7350" y="1600200"/>
            <a:ext cx="4949299" cy="45259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 angioplasty with stent</a:t>
            </a:r>
            <a:endParaRPr lang="en-GB" dirty="0"/>
          </a:p>
        </p:txBody>
      </p:sp>
      <p:pic>
        <p:nvPicPr>
          <p:cNvPr id="4" name="Content Placeholder 3" descr="coronary%20art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7990217" cy="5410200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MINUTE VOLUME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Minute volume is the amount of blood pumped out by each ventricle in one minute.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It is the product of stroke volume and heart rate: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Minute volume = Stroke volume × Heart rate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Normal value: 5 L/ventricle/minute.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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agesCA82G5T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542" y="1371600"/>
            <a:ext cx="4256058" cy="4996242"/>
          </a:xfr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ab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973" y="381000"/>
            <a:ext cx="7239227" cy="6324605"/>
          </a:xfr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3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Cardiac function curves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4899" y="1301570"/>
            <a:ext cx="4515730" cy="477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Venous return curve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665" y="1776412"/>
            <a:ext cx="5894363" cy="42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function curves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019" y="1775942"/>
            <a:ext cx="5864492" cy="389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Courtesy: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>
                <a:solidFill>
                  <a:srgbClr val="000000"/>
                </a:solidFill>
              </a:rPr>
              <a:t>https://www.youtube.com/watch?v=bzzeYMxY4Ms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>
                <a:solidFill>
                  <a:srgbClr val="000000"/>
                </a:solidFill>
              </a:rPr>
              <a:t>Essentials of Medical Physiology 6</a:t>
            </a:r>
            <a:r>
              <a:rPr lang="en-US" baseline="30000">
                <a:solidFill>
                  <a:srgbClr val="000000"/>
                </a:solidFill>
              </a:rPr>
              <a:t>Th</a:t>
            </a:r>
            <a:r>
              <a:rPr lang="en-US">
                <a:solidFill>
                  <a:srgbClr val="000000"/>
                </a:solidFill>
              </a:rPr>
              <a:t> edition pdf by K.Sembulingam and Prema Sembulingam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CARDIAC INDEX</a:t>
            </a:r>
            <a:endParaRPr/>
          </a:p>
          <a:p>
            <a:pPr marL="342900" lvl="0" indent="-342900" algn="just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Cardiac index is the minute volume expressed in relation to square meter of body surface area.</a:t>
            </a:r>
            <a:endParaRPr/>
          </a:p>
          <a:p>
            <a:pPr marL="342900" lvl="0" indent="-342900" algn="just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It is defined as the amount of blood pumped out per ventricle/minute/ square meter of the body surface area.</a:t>
            </a:r>
            <a:endParaRPr/>
          </a:p>
          <a:p>
            <a:pPr marL="342900" lvl="0" indent="-342900" algn="just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i="1"/>
              <a:t>Normal value: </a:t>
            </a:r>
            <a:r>
              <a:rPr lang="en-US" i="1"/>
              <a:t>2.8 ± 0.3 L/square meter of body surface </a:t>
            </a:r>
            <a:r>
              <a:rPr lang="en-US"/>
              <a:t>area/minute (in an adult with average body surface area of 1.734 square meter and normal minute volume of 5 L/minute).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EJECTION FRACTION</a:t>
            </a:r>
            <a:endParaRPr/>
          </a:p>
          <a:p>
            <a:pPr marL="342900" lvl="0" indent="-3429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Ejection fraction is the fraction of end diastolic volume that is ejected out by each ventricle. Normal ejection fraction is 60% to 65%.</a:t>
            </a:r>
            <a:endParaRPr/>
          </a:p>
          <a:p>
            <a:pPr marL="342900" lvl="0" indent="-1397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8610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CARDIAC RESERVE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Cardiac reserve is the maximum amount of blood that  can be pumped out by heart above the normal value.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Cardiac reserve is usually expressed in percentage.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a normal young healthy adult, the cardiac reserve is 300% to 400%.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old age, it is about 200% to 250%.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It increases to 500% to 600% in athletes.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cardiac diseases, the cardiac reserve is minimum or nil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/>
            </a:r>
            <a:br>
              <a:rPr lang="en-US" b="1"/>
            </a:br>
            <a:r>
              <a:rPr lang="en-US" b="1"/>
              <a:t>PHYSIOLOGICAL VARIATIONS</a:t>
            </a:r>
            <a:br>
              <a:rPr lang="en-US" b="1"/>
            </a:br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PHYSIOLOGICAL VARIATIONS</a:t>
            </a:r>
            <a:endParaRPr/>
          </a:p>
          <a:p>
            <a:pPr marL="342900" lvl="0" indent="-342900" algn="just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1. </a:t>
            </a:r>
            <a:r>
              <a:rPr lang="en-US" i="1"/>
              <a:t>Age: In children, cardiac output is less because of</a:t>
            </a:r>
            <a:endParaRPr/>
          </a:p>
          <a:p>
            <a:pPr marL="342900" lvl="0" indent="-342900" algn="just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less blood volume. Cardiac index is more than that</a:t>
            </a:r>
            <a:endParaRPr/>
          </a:p>
          <a:p>
            <a:pPr marL="342900" lvl="0" indent="-342900" algn="just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in adults because of less body surface area.</a:t>
            </a:r>
            <a:endParaRPr/>
          </a:p>
          <a:p>
            <a:pPr marL="342900" lvl="0" indent="-342900" algn="just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2. </a:t>
            </a:r>
            <a:r>
              <a:rPr lang="en-US" i="1"/>
              <a:t>Sex: In females, cardiac output is less than in males</a:t>
            </a:r>
            <a:endParaRPr/>
          </a:p>
          <a:p>
            <a:pPr marL="342900" lvl="0" indent="-342900" algn="just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because of less blood volume. Cardiac index is</a:t>
            </a:r>
            <a:endParaRPr/>
          </a:p>
          <a:p>
            <a:pPr marL="342900" lvl="0" indent="-342900" algn="just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more than in males, because of less body surface</a:t>
            </a:r>
            <a:endParaRPr/>
          </a:p>
          <a:p>
            <a:pPr marL="342900" lvl="0" indent="-342900" algn="just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area.</a:t>
            </a:r>
            <a:endParaRPr/>
          </a:p>
          <a:p>
            <a:pPr marL="342900" lvl="0" indent="-342900" algn="just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3. </a:t>
            </a:r>
            <a:r>
              <a:rPr lang="en-US" i="1"/>
              <a:t>Body build: Greater the body build, more is the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cardiac output.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1313</Words>
  <PresentationFormat>On-screen Show (4:3)</PresentationFormat>
  <Paragraphs>181</Paragraphs>
  <Slides>55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Cardiac output</vt:lpstr>
      <vt:lpstr>Cardiac output</vt:lpstr>
      <vt:lpstr>Slide 3</vt:lpstr>
      <vt:lpstr>Slide 4</vt:lpstr>
      <vt:lpstr>Slide 5</vt:lpstr>
      <vt:lpstr>Slide 6</vt:lpstr>
      <vt:lpstr>Slide 7</vt:lpstr>
      <vt:lpstr>Slide 8</vt:lpstr>
      <vt:lpstr> PHYSIOLOGICAL VARIATIONS </vt:lpstr>
      <vt:lpstr>PHYSIOLOGICAL VARIATIONS</vt:lpstr>
      <vt:lpstr>PHYSIOLOGICAL VARIATIONS</vt:lpstr>
      <vt:lpstr>PHYSIOLOGICAL VARIATIONS</vt:lpstr>
      <vt:lpstr>PHYSIOLOGICAL VARIATIONS</vt:lpstr>
      <vt:lpstr>PATHOLOGICAL VARIATIONS </vt:lpstr>
      <vt:lpstr>PATHOLOGICAL VARIATIONS</vt:lpstr>
      <vt:lpstr>PATHOLOGICAL VARIATIONS</vt:lpstr>
      <vt:lpstr>Slide 17</vt:lpstr>
      <vt:lpstr> FACTORS MAINTAINING CARDIAC OUTPUT </vt:lpstr>
      <vt:lpstr>Venous return</vt:lpstr>
      <vt:lpstr>Respiratory Pump</vt:lpstr>
      <vt:lpstr>Muscle pump</vt:lpstr>
      <vt:lpstr>Systemic blood pressure</vt:lpstr>
      <vt:lpstr>Systemic blood pressure </vt:lpstr>
      <vt:lpstr>Slide 24</vt:lpstr>
      <vt:lpstr>Slide 25</vt:lpstr>
      <vt:lpstr>Measurement of cardiac output</vt:lpstr>
      <vt:lpstr>Slide 27</vt:lpstr>
      <vt:lpstr>Slide 28</vt:lpstr>
      <vt:lpstr>Electromagnetic flow meter</vt:lpstr>
      <vt:lpstr>Electromagnetic flowmeter</vt:lpstr>
      <vt:lpstr>Electromagnetic flowmeter</vt:lpstr>
      <vt:lpstr>ULTRASONIC DOPPLER FLOWMETER</vt:lpstr>
      <vt:lpstr>Slide 33</vt:lpstr>
      <vt:lpstr>Slide 34</vt:lpstr>
      <vt:lpstr>Disadvantages</vt:lpstr>
      <vt:lpstr>Fick’s Principle</vt:lpstr>
      <vt:lpstr>Slide 37</vt:lpstr>
      <vt:lpstr>Fick’s mehod</vt:lpstr>
      <vt:lpstr>Slide 39</vt:lpstr>
      <vt:lpstr>Slide 40</vt:lpstr>
      <vt:lpstr>Indicator dilution method</vt:lpstr>
      <vt:lpstr>Thermodilution method</vt:lpstr>
      <vt:lpstr>Cardiac Catheterization</vt:lpstr>
      <vt:lpstr>Echocardiogram</vt:lpstr>
      <vt:lpstr>Echocardiogram</vt:lpstr>
      <vt:lpstr>Slide 46</vt:lpstr>
      <vt:lpstr>Slide 47</vt:lpstr>
      <vt:lpstr>Atherosclerosis</vt:lpstr>
      <vt:lpstr>Balloon angioplasty with stent</vt:lpstr>
      <vt:lpstr>Slide 50</vt:lpstr>
      <vt:lpstr>Slide 51</vt:lpstr>
      <vt:lpstr>Cardiac function curves</vt:lpstr>
      <vt:lpstr>Venous return curve</vt:lpstr>
      <vt:lpstr>Cardiac function curves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output</dc:title>
  <cp:lastModifiedBy>Windows</cp:lastModifiedBy>
  <cp:revision>12</cp:revision>
  <dcterms:created xsi:type="dcterms:W3CDTF">2006-08-16T00:00:00Z</dcterms:created>
  <dcterms:modified xsi:type="dcterms:W3CDTF">2021-05-31T06:50:08Z</dcterms:modified>
</cp:coreProperties>
</file>